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43" r:id="rId3"/>
    <p:sldId id="340" r:id="rId4"/>
    <p:sldId id="317" r:id="rId5"/>
    <p:sldId id="319" r:id="rId6"/>
    <p:sldId id="321" r:id="rId7"/>
    <p:sldId id="323" r:id="rId8"/>
    <p:sldId id="325" r:id="rId9"/>
    <p:sldId id="326" r:id="rId10"/>
    <p:sldId id="329" r:id="rId11"/>
    <p:sldId id="330" r:id="rId12"/>
    <p:sldId id="331" r:id="rId13"/>
    <p:sldId id="332" r:id="rId14"/>
    <p:sldId id="333" r:id="rId15"/>
    <p:sldId id="33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4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94D34-CEFF-426B-9B59-683C2B4743EE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66E7A-BDB9-45F2-ADA9-21DC42D99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1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5164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75d6614554e2b27e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75d6614554e2b27e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3b1933be56ee6de4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3b1933be56ee6de4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b1933be56ee6de4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b1933be56ee6de4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46d77b55e00bc18e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46d77b55e00bc18e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46d77b55e00bc18e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46d77b55e00bc18e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461211f1c1e96c5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461211f1c1e96c5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782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75d6614554e2b27e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75d6614554e2b27e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4c9b84f7a754c47c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4c9b84f7a754c47c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75d6614554e2b27e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75d6614554e2b27e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75d6614554e2b27e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75d6614554e2b27e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75d6614554e2b27e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75d6614554e2b27e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46d77b55e00bc18e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46d77b55e00bc18e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75d6614554e2b27e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75d6614554e2b27e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E60EC-202D-4FB1-8D49-D210466D8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FA939-546A-272B-97EB-BC7EADC7E8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C5316-3873-0F3A-A5A1-9D483E5E9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3A9F-3814-49D0-9891-0681C3FA2C6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8187D-ED9C-CA19-3D78-1F6432311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3CD12-32C9-6DB0-421F-C33D04671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EAE1-9130-4BEB-ACBA-D96A5104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5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23FB-48DF-FD67-A141-110994E6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9CD927-5C4F-E724-4173-A74142E8E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23E66-1341-B9F8-74AC-7086E0B9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3A9F-3814-49D0-9891-0681C3FA2C6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2E022-9356-43F8-5DEA-D13F483A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65A00-ED1D-EA7B-A689-1FDB6A9D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EAE1-9130-4BEB-ACBA-D96A5104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8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18FFC6-E22E-33E1-931D-6015EAEDDE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7CB11-87EC-3075-96BC-76796F55C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4F406-0BBF-9FB8-BACF-970CC7D4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3A9F-3814-49D0-9891-0681C3FA2C6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93CE-5D57-B1A1-1C43-4A6786AEB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7E5FA-132D-6099-8133-443AD00D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EAE1-9130-4BEB-ACBA-D96A5104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73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5600" y="1645433"/>
            <a:ext cx="11360800" cy="4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885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B2CD0-3053-756C-2162-2F0C7B00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90A2F-4C8B-94FE-B5F7-CD2ABACEF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574B4-2D15-4AE3-FBD3-7B7F3EDD8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3A9F-3814-49D0-9891-0681C3FA2C6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9232-4A32-7EBC-9411-646703CB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5689A-9070-5F9F-9719-B535FF6FD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EAE1-9130-4BEB-ACBA-D96A5104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7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E711E-FF3C-AAAC-8EAD-696C210D3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2283B-0396-4A07-75BF-1FC99AA81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E8712-5016-D332-18FC-572F1A72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3A9F-3814-49D0-9891-0681C3FA2C6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FAEFF-CF94-5995-76EF-EB54009B2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271A3-1388-83EF-5621-ED248CDB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EAE1-9130-4BEB-ACBA-D96A5104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6D82-AC06-4D0C-5E8B-F73DC415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EFCD3-66BA-854D-C7CE-68F903526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C77FB-2BF8-4F1C-F59F-517D88356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28662-FEEF-CF04-F885-EA26946C7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3A9F-3814-49D0-9891-0681C3FA2C6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07403-6495-1EAA-DD06-CC3364C25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EF5EA-4547-25C3-F25E-5F51D3E9F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EAE1-9130-4BEB-ACBA-D96A5104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3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DA99-6773-F056-8E77-DE01D736B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B7167-DEF3-D7E7-910E-F8D3F06B1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71FD2-76F7-F7E9-1B10-E5AE69D4F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CC3255-84A0-37FD-7234-418F016AD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53F5EE-124F-B3A4-051D-A502D3A45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F9284-32D5-C00A-8C8D-F078A59D4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3A9F-3814-49D0-9891-0681C3FA2C6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023511-27E6-B92C-4363-96356B41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A49706-2048-99A7-B716-9FB359C3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EAE1-9130-4BEB-ACBA-D96A5104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6C0D3-6441-FF32-4648-11F745CD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13CD6C-961D-344A-4C6F-51B523504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3A9F-3814-49D0-9891-0681C3FA2C6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B59458-3B51-DC70-E2AE-95A8EF7C5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169A4-B268-7EAC-BB4B-EB4CEF155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EAE1-9130-4BEB-ACBA-D96A5104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36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36C97-9B70-90BC-2C51-507FE1D1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3A9F-3814-49D0-9891-0681C3FA2C6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8BFA56-BCA6-7F37-F7FF-AFA99314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CFEC8-42E5-2676-BDA9-A287ADE3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EAE1-9130-4BEB-ACBA-D96A5104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F3C2A-9A6B-3E02-5C21-46F57DC4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7DE13-F7BD-91F2-709E-CF5117917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DC542-FF39-9BCB-4E41-B614BC3E3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B19CB-FABB-077F-562F-38EA18F36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3A9F-3814-49D0-9891-0681C3FA2C6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35B6C-9EE5-2FA8-A200-CCCEDFB56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76B27-8C69-3185-359B-FDC565BFA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EAE1-9130-4BEB-ACBA-D96A5104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2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DD1ED-42D5-68B6-6D83-CE7F78F6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4358D5-2EA6-35EE-004C-FCA39A45BC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507EB-61FC-7836-0854-D5C13D6AF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ED15-70E9-2EF1-3996-BB9C5BB9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3A9F-3814-49D0-9891-0681C3FA2C6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8594D-6756-4408-6635-3D78C0E09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DF7EC-BB3E-6D4F-7FCE-95262A53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EAE1-9130-4BEB-ACBA-D96A5104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3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181890-ACBE-2C9D-4B6E-EC139FA3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6DBE7-79D0-7365-32DD-14B409407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EE783-BCA6-FADE-CC83-B5A863F085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B3A9F-3814-49D0-9891-0681C3FA2C6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B98A7-6EAF-F5B9-999D-109E96146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B0FF-021C-BE1E-3911-14BA9B475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6EAE1-9130-4BEB-ACBA-D96A5104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9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mp4"/><Relationship Id="rId7" Type="http://schemas.openxmlformats.org/officeDocument/2006/relationships/slide" Target="slide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3.mp4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g"/><Relationship Id="rId12" Type="http://schemas.openxmlformats.org/officeDocument/2006/relationships/image" Target="../media/image19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35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86"/>
          <p:cNvSpPr/>
          <p:nvPr/>
        </p:nvSpPr>
        <p:spPr>
          <a:xfrm>
            <a:off x="2563400" y="438333"/>
            <a:ext cx="7065200" cy="930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>
                <a:solidFill>
                  <a:srgbClr val="0000FF"/>
                </a:solidFill>
              </a:rPr>
              <a:t>What are the end results of bullying?</a:t>
            </a:r>
            <a:endParaRPr sz="3200" dirty="0">
              <a:solidFill>
                <a:srgbClr val="0000FF"/>
              </a:solidFill>
            </a:endParaRPr>
          </a:p>
        </p:txBody>
      </p:sp>
      <p:sp>
        <p:nvSpPr>
          <p:cNvPr id="887" name="Google Shape;887;p86"/>
          <p:cNvSpPr/>
          <p:nvPr/>
        </p:nvSpPr>
        <p:spPr>
          <a:xfrm>
            <a:off x="935596" y="2119200"/>
            <a:ext cx="8807600" cy="301080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b="1" dirty="0">
                <a:latin typeface="Caveat"/>
                <a:ea typeface="Caveat"/>
                <a:cs typeface="Caveat"/>
                <a:sym typeface="Caveat"/>
              </a:rPr>
              <a:t>For the Victim</a:t>
            </a:r>
            <a:endParaRPr sz="2400" b="1" dirty="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609585" indent="-457189">
              <a:buClr>
                <a:srgbClr val="FFFFFF"/>
              </a:buClr>
              <a:buSzPts val="1800"/>
              <a:buFont typeface="Caveat"/>
              <a:buAutoNum type="arabicPeriod"/>
            </a:pPr>
            <a:r>
              <a:rPr lang="en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veat"/>
                <a:sym typeface="Caveat"/>
              </a:rPr>
              <a:t>The victim is hurt, possibly lifelong.  </a:t>
            </a:r>
            <a:endParaRPr sz="16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Caveat"/>
              <a:sym typeface="Caveat"/>
            </a:endParaRPr>
          </a:p>
          <a:p>
            <a:pPr marL="609585" indent="-457189">
              <a:buClr>
                <a:srgbClr val="FFFFFF"/>
              </a:buClr>
              <a:buSzPts val="1800"/>
              <a:buFont typeface="Caveat"/>
              <a:buAutoNum type="arabicPeriod"/>
            </a:pPr>
            <a:r>
              <a:rPr lang="en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veat"/>
                <a:sym typeface="Caveat"/>
              </a:rPr>
              <a:t>The victim becomes depressed and is scarred for life.</a:t>
            </a:r>
            <a:endParaRPr sz="16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Caveat"/>
              <a:sym typeface="Caveat"/>
            </a:endParaRPr>
          </a:p>
          <a:p>
            <a:pPr marL="609585" indent="-457189">
              <a:buClr>
                <a:srgbClr val="FFFFFF"/>
              </a:buClr>
              <a:buSzPts val="1800"/>
              <a:buFont typeface="Caveat"/>
              <a:buAutoNum type="arabicPeriod"/>
            </a:pPr>
            <a:r>
              <a:rPr lang="en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veat"/>
                <a:sym typeface="Caveat"/>
              </a:rPr>
              <a:t>In adulthood, the victim still carries and believe the words of the bully, crippling their self-image.</a:t>
            </a:r>
            <a:endParaRPr sz="16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Caveat"/>
              <a:sym typeface="Caveat"/>
            </a:endParaRPr>
          </a:p>
          <a:p>
            <a:pPr marL="609585" indent="-457189">
              <a:buClr>
                <a:srgbClr val="FFFFFF"/>
              </a:buClr>
              <a:buSzPts val="1800"/>
              <a:buFont typeface="Caveat"/>
              <a:buAutoNum type="arabicPeriod"/>
            </a:pPr>
            <a:r>
              <a:rPr lang="en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veat"/>
                <a:sym typeface="Caveat"/>
              </a:rPr>
              <a:t>The victim makes the unfortunate decision to end his life.</a:t>
            </a:r>
            <a:endParaRPr sz="16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Caveat"/>
              <a:sym typeface="Caveat"/>
            </a:endParaRPr>
          </a:p>
          <a:p>
            <a:pPr marL="609585" indent="-457189">
              <a:buClr>
                <a:srgbClr val="FFFFFF"/>
              </a:buClr>
              <a:buSzPts val="1800"/>
              <a:buFont typeface="Caveat"/>
              <a:buAutoNum type="arabicPeriod"/>
            </a:pPr>
            <a:r>
              <a:rPr lang="en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veat"/>
                <a:sym typeface="Caveat"/>
              </a:rPr>
              <a:t>The victim retaliates in deadly ways (consider at the tragic school shootings).</a:t>
            </a:r>
            <a:endParaRPr sz="16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Caveat"/>
              <a:sym typeface="Caveat"/>
            </a:endParaRPr>
          </a:p>
        </p:txBody>
      </p:sp>
      <p:sp>
        <p:nvSpPr>
          <p:cNvPr id="888" name="Google Shape;888;p86">
            <a:hlinkClick r:id="" action="ppaction://hlinkshowjump?jump=nextslide"/>
          </p:cNvPr>
          <p:cNvSpPr txBox="1"/>
          <p:nvPr/>
        </p:nvSpPr>
        <p:spPr>
          <a:xfrm>
            <a:off x="10243195" y="5819037"/>
            <a:ext cx="118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Next Slide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89" name="Google Shape;889;p86">
            <a:hlinkClick r:id="" action="ppaction://hlinkshowjump?jump=previousslide"/>
          </p:cNvPr>
          <p:cNvSpPr txBox="1"/>
          <p:nvPr/>
        </p:nvSpPr>
        <p:spPr>
          <a:xfrm>
            <a:off x="685000" y="5831401"/>
            <a:ext cx="776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Back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" name="bully 69 - 2021-10-13_ 5.26 PM">
            <a:hlinkClick r:id="" action="ppaction://media"/>
            <a:extLst>
              <a:ext uri="{FF2B5EF4-FFF2-40B4-BE49-F238E27FC236}">
                <a16:creationId xmlns:a16="http://schemas.microsoft.com/office/drawing/2014/main" id="{5D965856-29BF-4D54-91F7-31BB65C5F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87"/>
          <p:cNvSpPr/>
          <p:nvPr/>
        </p:nvSpPr>
        <p:spPr>
          <a:xfrm>
            <a:off x="2563400" y="438333"/>
            <a:ext cx="7065200" cy="930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>
                <a:solidFill>
                  <a:srgbClr val="0000FF"/>
                </a:solidFill>
              </a:rPr>
              <a:t>What are the end results of bullying?</a:t>
            </a:r>
            <a:endParaRPr sz="3200">
              <a:solidFill>
                <a:srgbClr val="0000FF"/>
              </a:solidFill>
            </a:endParaRPr>
          </a:p>
        </p:txBody>
      </p:sp>
      <p:sp>
        <p:nvSpPr>
          <p:cNvPr id="895" name="Google Shape;895;p87"/>
          <p:cNvSpPr/>
          <p:nvPr/>
        </p:nvSpPr>
        <p:spPr>
          <a:xfrm>
            <a:off x="965700" y="2330000"/>
            <a:ext cx="8807600" cy="301080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b="1" dirty="0">
                <a:latin typeface="Caveat"/>
                <a:ea typeface="Caveat"/>
                <a:cs typeface="Caveat"/>
                <a:sym typeface="Caveat"/>
              </a:rPr>
              <a:t>For the Bully</a:t>
            </a:r>
            <a:endParaRPr sz="2400" b="1" dirty="0">
              <a:latin typeface="Caveat"/>
              <a:ea typeface="Caveat"/>
              <a:cs typeface="Caveat"/>
              <a:sym typeface="Caveat"/>
            </a:endParaRPr>
          </a:p>
          <a:p>
            <a:endParaRPr sz="2267" dirty="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609585" indent="-448722">
              <a:buClr>
                <a:srgbClr val="FFFFFF"/>
              </a:buClr>
              <a:buSzPts val="1700"/>
              <a:buFont typeface="Caveat"/>
              <a:buAutoNum type="arabicPeriod"/>
            </a:pPr>
            <a:r>
              <a:rPr lang="en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veat"/>
                <a:sym typeface="Caveat"/>
              </a:rPr>
              <a:t>He is hurt (possibly killed) it an act of revenge.</a:t>
            </a:r>
            <a:endParaRPr sz="16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Caveat"/>
              <a:sym typeface="Caveat"/>
            </a:endParaRPr>
          </a:p>
          <a:p>
            <a:pPr marL="609585" indent="-448722">
              <a:buClr>
                <a:srgbClr val="FFFFFF"/>
              </a:buClr>
              <a:buSzPts val="1700"/>
              <a:buFont typeface="Caveat"/>
              <a:buAutoNum type="arabicPeriod"/>
            </a:pPr>
            <a:r>
              <a:rPr lang="en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veat"/>
                <a:sym typeface="Caveat"/>
              </a:rPr>
              <a:t>He fails to grow out of that mold and becomes a horrible adult.</a:t>
            </a:r>
            <a:endParaRPr sz="16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Caveat"/>
              <a:sym typeface="Caveat"/>
            </a:endParaRPr>
          </a:p>
          <a:p>
            <a:pPr marL="609585" indent="-448722">
              <a:buClr>
                <a:srgbClr val="FFFFFF"/>
              </a:buClr>
              <a:buSzPts val="1700"/>
              <a:buFont typeface="Caveat"/>
              <a:buAutoNum type="arabicPeriod"/>
            </a:pPr>
            <a:r>
              <a:rPr lang="en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veat"/>
                <a:sym typeface="Caveat"/>
              </a:rPr>
              <a:t>He becomes anti-social, aggressive, and controlling as an adult.</a:t>
            </a:r>
            <a:endParaRPr sz="16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Caveat"/>
              <a:sym typeface="Caveat"/>
            </a:endParaRPr>
          </a:p>
          <a:p>
            <a:pPr marL="609585" indent="-448722">
              <a:buClr>
                <a:srgbClr val="FFFFFF"/>
              </a:buClr>
              <a:buSzPts val="1700"/>
              <a:buFont typeface="Caveat"/>
              <a:buAutoNum type="arabicPeriod"/>
            </a:pPr>
            <a:r>
              <a:rPr lang="en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veat"/>
                <a:sym typeface="Caveat"/>
              </a:rPr>
              <a:t>In adulthood, he fails to maintain positive relationships because of his attitude and behavior. Including intimate, work, and social relationships.</a:t>
            </a:r>
            <a:endParaRPr sz="16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Caveat"/>
              <a:sym typeface="Caveat"/>
            </a:endParaRPr>
          </a:p>
          <a:p>
            <a:pPr marL="609585" indent="-448722">
              <a:buClr>
                <a:srgbClr val="FFFFFF"/>
              </a:buClr>
              <a:buSzPts val="1700"/>
              <a:buFont typeface="Caveat"/>
              <a:buAutoNum type="arabicPeriod"/>
            </a:pPr>
            <a:r>
              <a:rPr lang="en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veat"/>
                <a:sym typeface="Caveat"/>
              </a:rPr>
              <a:t>He gets in constant issues with law enforcement in adulthood</a:t>
            </a:r>
            <a:r>
              <a:rPr lang="en" sz="2267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.</a:t>
            </a:r>
            <a:endParaRPr sz="2267" dirty="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96" name="Google Shape;896;p87">
            <a:hlinkClick r:id="" action="ppaction://hlinkshowjump?jump=nextslide"/>
          </p:cNvPr>
          <p:cNvSpPr txBox="1"/>
          <p:nvPr/>
        </p:nvSpPr>
        <p:spPr>
          <a:xfrm>
            <a:off x="10243195" y="5819037"/>
            <a:ext cx="118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Next Slide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97" name="Google Shape;897;p87">
            <a:hlinkClick r:id="" action="ppaction://hlinkshowjump?jump=previousslide"/>
          </p:cNvPr>
          <p:cNvSpPr txBox="1"/>
          <p:nvPr/>
        </p:nvSpPr>
        <p:spPr>
          <a:xfrm>
            <a:off x="685000" y="5831401"/>
            <a:ext cx="776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Back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" name="bully 70 - 2021-10-13_ 5.29 PM">
            <a:hlinkClick r:id="" action="ppaction://media"/>
            <a:extLst>
              <a:ext uri="{FF2B5EF4-FFF2-40B4-BE49-F238E27FC236}">
                <a16:creationId xmlns:a16="http://schemas.microsoft.com/office/drawing/2014/main" id="{4DAFDD52-33E8-45C5-80FE-46CE9F3AD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88"/>
          <p:cNvSpPr/>
          <p:nvPr/>
        </p:nvSpPr>
        <p:spPr>
          <a:xfrm>
            <a:off x="2563400" y="438333"/>
            <a:ext cx="7065200" cy="930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>
                <a:solidFill>
                  <a:srgbClr val="0000FF"/>
                </a:solidFill>
              </a:rPr>
              <a:t>Some Things to Teach your Kids.</a:t>
            </a:r>
            <a:endParaRPr sz="3200">
              <a:solidFill>
                <a:srgbClr val="0000FF"/>
              </a:solidFill>
            </a:endParaRPr>
          </a:p>
        </p:txBody>
      </p:sp>
      <p:sp>
        <p:nvSpPr>
          <p:cNvPr id="903" name="Google Shape;903;p88"/>
          <p:cNvSpPr/>
          <p:nvPr/>
        </p:nvSpPr>
        <p:spPr>
          <a:xfrm>
            <a:off x="1010856" y="2179408"/>
            <a:ext cx="8807600" cy="301080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262">
              <a:buClr>
                <a:srgbClr val="FFFFFF"/>
              </a:buClr>
              <a:buSzPts val="1400"/>
            </a:pPr>
            <a:r>
              <a:rPr lang="en" sz="3200" dirty="0">
                <a:solidFill>
                  <a:schemeClr val="bg1"/>
                </a:solidFill>
                <a:latin typeface="Caveat"/>
                <a:ea typeface="Verdana" panose="020B0604030504040204" pitchFamily="34" charset="0"/>
                <a:cs typeface="Caveat"/>
                <a:sym typeface="Caveat"/>
              </a:rPr>
              <a:t>1. </a:t>
            </a:r>
            <a:r>
              <a:rPr lang="en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veat"/>
                <a:sym typeface="Caveat"/>
              </a:rPr>
              <a:t>Let others know their actions or words are hurtful, if they hurt.</a:t>
            </a:r>
            <a:endParaRPr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veat"/>
              <a:sym typeface="Caveat"/>
            </a:endParaRPr>
          </a:p>
          <a:p>
            <a:pPr marL="101597">
              <a:buClr>
                <a:srgbClr val="FFFFFF"/>
              </a:buClr>
              <a:buSzPts val="2400"/>
            </a:pPr>
            <a:r>
              <a:rPr lang="en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veat"/>
                <a:sym typeface="Caveat"/>
              </a:rPr>
              <a:t>2. Do not pretend that you are not hurt.</a:t>
            </a:r>
            <a:endParaRPr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veat"/>
              <a:sym typeface="Caveat"/>
            </a:endParaRPr>
          </a:p>
          <a:p>
            <a:pPr marL="101597">
              <a:buClr>
                <a:srgbClr val="FFFFFF"/>
              </a:buClr>
              <a:buSzPts val="2400"/>
            </a:pPr>
            <a:r>
              <a:rPr lang="en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veat"/>
                <a:sym typeface="Caveat"/>
              </a:rPr>
              <a:t>3. If your words or actions hurt others, stop speaking the words or doing the actions.</a:t>
            </a:r>
            <a:endParaRPr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veat"/>
              <a:sym typeface="Caveat"/>
            </a:endParaRPr>
          </a:p>
          <a:p>
            <a:pPr marL="609585"/>
            <a:endParaRPr sz="3200" dirty="0">
              <a:solidFill>
                <a:schemeClr val="bg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04" name="Google Shape;904;p88">
            <a:hlinkClick r:id="" action="ppaction://hlinkshowjump?jump=nextslide"/>
          </p:cNvPr>
          <p:cNvSpPr txBox="1"/>
          <p:nvPr/>
        </p:nvSpPr>
        <p:spPr>
          <a:xfrm>
            <a:off x="10243195" y="5819037"/>
            <a:ext cx="118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Next Slide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05" name="Google Shape;905;p88">
            <a:hlinkClick r:id="" action="ppaction://hlinkshowjump?jump=previousslide"/>
          </p:cNvPr>
          <p:cNvSpPr txBox="1"/>
          <p:nvPr/>
        </p:nvSpPr>
        <p:spPr>
          <a:xfrm>
            <a:off x="685000" y="5831401"/>
            <a:ext cx="776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Back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" name="bully 71 - 2021-10-13_ 5.31 PM">
            <a:hlinkClick r:id="" action="ppaction://media"/>
            <a:extLst>
              <a:ext uri="{FF2B5EF4-FFF2-40B4-BE49-F238E27FC236}">
                <a16:creationId xmlns:a16="http://schemas.microsoft.com/office/drawing/2014/main" id="{CAEEF3A6-72F0-434D-927A-4B0E4EB50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89"/>
          <p:cNvSpPr txBox="1">
            <a:spLocks noGrp="1"/>
          </p:cNvSpPr>
          <p:nvPr>
            <p:ph type="title"/>
          </p:nvPr>
        </p:nvSpPr>
        <p:spPr>
          <a:xfrm>
            <a:off x="1580600" y="621380"/>
            <a:ext cx="9030800" cy="71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>
                <a:solidFill>
                  <a:srgbClr val="002060"/>
                </a:solidFill>
              </a:rPr>
              <a:t>Dorothy Law Nolte “Children Live What They Learn”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911" name="Google Shape;911;p89"/>
          <p:cNvSpPr txBox="1">
            <a:spLocks noGrp="1"/>
          </p:cNvSpPr>
          <p:nvPr>
            <p:ph type="body" idx="1"/>
          </p:nvPr>
        </p:nvSpPr>
        <p:spPr>
          <a:xfrm>
            <a:off x="415600" y="1645433"/>
            <a:ext cx="11360800" cy="44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buNone/>
            </a:pPr>
            <a:r>
              <a:rPr lang="en" sz="1333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If children live with criticism, they learn to condemn.</a:t>
            </a:r>
            <a:endParaRPr sz="1333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spcBef>
                <a:spcPts val="1600"/>
              </a:spcBef>
              <a:buNone/>
            </a:pPr>
            <a:r>
              <a:rPr lang="en" sz="1333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If children live with hostility, they learn to fight.</a:t>
            </a:r>
            <a:endParaRPr sz="1333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spcBef>
                <a:spcPts val="1600"/>
              </a:spcBef>
              <a:buNone/>
            </a:pPr>
            <a:r>
              <a:rPr lang="en" sz="1333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If children live with fear, they learn to be apprehensive.</a:t>
            </a:r>
            <a:endParaRPr sz="1333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spcBef>
                <a:spcPts val="1600"/>
              </a:spcBef>
              <a:buNone/>
            </a:pPr>
            <a:r>
              <a:rPr lang="en" sz="1333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If children live with pity, they learn to feel sorry for themselves.</a:t>
            </a:r>
            <a:endParaRPr sz="1333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spcBef>
                <a:spcPts val="1600"/>
              </a:spcBef>
              <a:buNone/>
            </a:pPr>
            <a:r>
              <a:rPr lang="en" sz="1333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If children live with ridicule, they learn to feel shy.</a:t>
            </a:r>
            <a:endParaRPr sz="1333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spcBef>
                <a:spcPts val="1600"/>
              </a:spcBef>
              <a:buNone/>
            </a:pPr>
            <a:r>
              <a:rPr lang="en" sz="1333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If children live with jealousy, they learn to feel envy.</a:t>
            </a:r>
            <a:endParaRPr sz="1333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spcBef>
                <a:spcPts val="1600"/>
              </a:spcBef>
              <a:buNone/>
            </a:pPr>
            <a:r>
              <a:rPr lang="en" sz="1333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If children live with shame, they learn to feel guilty.</a:t>
            </a:r>
            <a:endParaRPr sz="1333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spcBef>
                <a:spcPts val="1600"/>
              </a:spcBef>
              <a:buNone/>
            </a:pPr>
            <a:r>
              <a:rPr lang="en" sz="1333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If children live with encouragement, they learn confidence.</a:t>
            </a:r>
            <a:endParaRPr sz="1333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spcBef>
                <a:spcPts val="1600"/>
              </a:spcBef>
              <a:buNone/>
            </a:pPr>
            <a:r>
              <a:rPr lang="en" sz="1333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If children live with tolerance, they learn patience.</a:t>
            </a:r>
            <a:endParaRPr sz="1333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spcBef>
                <a:spcPts val="1600"/>
              </a:spcBef>
              <a:buNone/>
            </a:pPr>
            <a:r>
              <a:rPr lang="en" sz="1333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If children live with praise, they learn appreciation.</a:t>
            </a:r>
            <a:endParaRPr sz="1333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333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If children live with acceptance, they learn to love.</a:t>
            </a:r>
            <a:endParaRPr sz="1333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2" name="Google Shape;912;p89">
            <a:hlinkClick r:id="" action="ppaction://hlinkshowjump?jump=nextslide"/>
          </p:cNvPr>
          <p:cNvSpPr txBox="1"/>
          <p:nvPr/>
        </p:nvSpPr>
        <p:spPr>
          <a:xfrm>
            <a:off x="10243195" y="5819037"/>
            <a:ext cx="118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Next Slide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13" name="Google Shape;913;p89">
            <a:hlinkClick r:id="" action="ppaction://hlinkshowjump?jump=previousslide"/>
          </p:cNvPr>
          <p:cNvSpPr txBox="1"/>
          <p:nvPr/>
        </p:nvSpPr>
        <p:spPr>
          <a:xfrm>
            <a:off x="685000" y="5831401"/>
            <a:ext cx="776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Back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" name="bully 72 - 2021-10-13_ 5.35 PM">
            <a:hlinkClick r:id="" action="ppaction://media"/>
            <a:extLst>
              <a:ext uri="{FF2B5EF4-FFF2-40B4-BE49-F238E27FC236}">
                <a16:creationId xmlns:a16="http://schemas.microsoft.com/office/drawing/2014/main" id="{8E8C8CD5-65B1-4593-8114-C8D99DF6E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9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b="1"/>
          </a:p>
        </p:txBody>
      </p:sp>
      <p:pic>
        <p:nvPicPr>
          <p:cNvPr id="919" name="Google Shape;919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6351" y="0"/>
            <a:ext cx="4559300" cy="992933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90"/>
          <p:cNvSpPr txBox="1"/>
          <p:nvPr/>
        </p:nvSpPr>
        <p:spPr>
          <a:xfrm>
            <a:off x="1226067" y="1214775"/>
            <a:ext cx="9753600" cy="615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Font typeface="Playfair Display"/>
              <a:buAutoNum type="arabicPeriod"/>
            </a:pPr>
            <a:r>
              <a:rPr lang="en" sz="2400" dirty="0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Identify two attributes of bullying.</a:t>
            </a:r>
            <a:endParaRPr sz="2400" dirty="0">
              <a:solidFill>
                <a:schemeClr val="bg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09585" indent="-423323">
              <a:buSzPts val="1400"/>
              <a:buFont typeface="Playfair Display"/>
              <a:buAutoNum type="arabicPeriod"/>
            </a:pPr>
            <a:r>
              <a:rPr lang="en" sz="2400" dirty="0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is social bullying?</a:t>
            </a:r>
            <a:endParaRPr sz="2400" dirty="0">
              <a:solidFill>
                <a:schemeClr val="bg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09585" indent="-423323">
              <a:buSzPts val="1400"/>
              <a:buFont typeface="Playfair Display"/>
              <a:buAutoNum type="arabicPeriod"/>
            </a:pPr>
            <a:r>
              <a:rPr lang="en" sz="2400" dirty="0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Identify one way in which a parent can contribute to the creation of a bully.</a:t>
            </a:r>
            <a:endParaRPr sz="2400" dirty="0">
              <a:solidFill>
                <a:schemeClr val="bg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09585" indent="-423323">
              <a:buSzPts val="1400"/>
              <a:buFont typeface="Playfair Display"/>
              <a:buAutoNum type="arabicPeriod"/>
            </a:pPr>
            <a:r>
              <a:rPr lang="en" sz="2400" dirty="0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Identify one way that a victim of bullying may inadvertently invite bullying upon himself .</a:t>
            </a:r>
            <a:endParaRPr sz="2400" dirty="0">
              <a:solidFill>
                <a:schemeClr val="bg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09585" indent="-423323">
              <a:buSzPts val="1400"/>
              <a:buFont typeface="Playfair Display"/>
              <a:buAutoNum type="arabicPeriod"/>
            </a:pPr>
            <a:r>
              <a:rPr lang="en" sz="2400" dirty="0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Explain two ways in which one can defuse a bully.</a:t>
            </a:r>
            <a:endParaRPr sz="2400" dirty="0">
              <a:solidFill>
                <a:schemeClr val="bg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09585" indent="-423323">
              <a:buSzPts val="1400"/>
              <a:buFont typeface="Playfair Display"/>
              <a:buAutoNum type="arabicPeriod"/>
            </a:pPr>
            <a:r>
              <a:rPr lang="en" sz="2400" dirty="0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Identify two things a parent can give to a child to reduce the risk of them being bullied.</a:t>
            </a:r>
            <a:endParaRPr sz="2400" dirty="0">
              <a:solidFill>
                <a:schemeClr val="bg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09585" indent="-423323">
              <a:buSzPts val="1400"/>
              <a:buFont typeface="Playfair Display"/>
              <a:buAutoNum type="arabicPeriod"/>
            </a:pPr>
            <a:r>
              <a:rPr lang="en" sz="2400" dirty="0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Give one example of how a child that breaks the rules can be bullied.</a:t>
            </a:r>
            <a:endParaRPr sz="2400" dirty="0">
              <a:solidFill>
                <a:schemeClr val="bg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09585" indent="-423323">
              <a:buSzPts val="1400"/>
              <a:buFont typeface="Playfair Display"/>
              <a:buAutoNum type="arabicPeriod"/>
            </a:pPr>
            <a:r>
              <a:rPr lang="en" sz="2400" dirty="0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List the three Rs?</a:t>
            </a:r>
            <a:endParaRPr sz="2400" dirty="0">
              <a:solidFill>
                <a:schemeClr val="bg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09585" indent="-423323">
              <a:buSzPts val="1400"/>
              <a:buFont typeface="Playfair Display"/>
              <a:buAutoNum type="arabicPeriod"/>
            </a:pPr>
            <a:r>
              <a:rPr lang="en" sz="2400" dirty="0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 which of the three Rs is there the instruction to ‘stop blaming others’?</a:t>
            </a:r>
            <a:endParaRPr sz="2400" dirty="0">
              <a:solidFill>
                <a:schemeClr val="bg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09585" indent="-423323">
              <a:buSzPts val="1400"/>
              <a:buFont typeface="Playfair Display"/>
              <a:buAutoNum type="arabicPeriod"/>
            </a:pPr>
            <a:r>
              <a:rPr lang="en" sz="2400" dirty="0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According to Dorothy Law Nolte, what will children learn if they live with acceptance?</a:t>
            </a:r>
            <a:endParaRPr sz="2400" dirty="0">
              <a:solidFill>
                <a:schemeClr val="bg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21" name="Google Shape;921;p90">
            <a:hlinkClick r:id="" action="ppaction://hlinkshowjump?jump=nextslide"/>
          </p:cNvPr>
          <p:cNvSpPr txBox="1"/>
          <p:nvPr/>
        </p:nvSpPr>
        <p:spPr>
          <a:xfrm>
            <a:off x="10243195" y="5819037"/>
            <a:ext cx="118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 dirty="0">
                <a:solidFill>
                  <a:srgbClr val="002060"/>
                </a:solidFill>
                <a:latin typeface="Caveat"/>
                <a:ea typeface="Caveat"/>
                <a:cs typeface="Caveat"/>
                <a:sym typeface="Caveat"/>
              </a:rPr>
              <a:t>Next Slide</a:t>
            </a:r>
            <a:endParaRPr sz="1867" dirty="0">
              <a:solidFill>
                <a:srgbClr val="00206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22" name="Google Shape;922;p90">
            <a:hlinkClick r:id="" action="ppaction://hlinkshowjump?jump=previousslide"/>
          </p:cNvPr>
          <p:cNvSpPr txBox="1"/>
          <p:nvPr/>
        </p:nvSpPr>
        <p:spPr>
          <a:xfrm>
            <a:off x="765133" y="5819034"/>
            <a:ext cx="776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 dirty="0">
                <a:solidFill>
                  <a:srgbClr val="002060"/>
                </a:solidFill>
                <a:latin typeface="Caveat"/>
                <a:ea typeface="Caveat"/>
                <a:cs typeface="Caveat"/>
                <a:sym typeface="Caveat"/>
              </a:rPr>
              <a:t>Back</a:t>
            </a:r>
            <a:endParaRPr sz="1867" dirty="0">
              <a:solidFill>
                <a:srgbClr val="00206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" name="bully 73 - 2021-10-13_ 5.39 PM">
            <a:hlinkClick r:id="" action="ppaction://media"/>
            <a:extLst>
              <a:ext uri="{FF2B5EF4-FFF2-40B4-BE49-F238E27FC236}">
                <a16:creationId xmlns:a16="http://schemas.microsoft.com/office/drawing/2014/main" id="{0C0D876A-3F10-47DD-8BFC-DC2FA54C3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91"/>
          <p:cNvSpPr/>
          <p:nvPr/>
        </p:nvSpPr>
        <p:spPr>
          <a:xfrm>
            <a:off x="-33" y="0"/>
            <a:ext cx="12048400" cy="685800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000" b="1" u="sng" dirty="0">
                <a:latin typeface="Caveat"/>
                <a:ea typeface="Caveat"/>
                <a:cs typeface="Caveat"/>
                <a:sym typeface="Caveat"/>
              </a:rPr>
              <a:t>End of Course</a:t>
            </a:r>
            <a:endParaRPr sz="4000" b="1" u="sng" dirty="0">
              <a:latin typeface="Caveat"/>
              <a:ea typeface="Caveat"/>
              <a:cs typeface="Caveat"/>
              <a:sym typeface="Caveat"/>
            </a:endParaRPr>
          </a:p>
          <a:p>
            <a:pPr algn="ctr"/>
            <a:endParaRPr sz="4000" dirty="0"/>
          </a:p>
          <a:p>
            <a:pPr algn="ctr"/>
            <a:r>
              <a:rPr lang="en" sz="4000" dirty="0"/>
              <a:t>Thank you for participating!</a:t>
            </a:r>
            <a:endParaRPr sz="4000" dirty="0"/>
          </a:p>
        </p:txBody>
      </p:sp>
      <p:sp>
        <p:nvSpPr>
          <p:cNvPr id="928" name="Google Shape;928;p91">
            <a:hlinkClick r:id="rId7" action="ppaction://hlinksldjump"/>
          </p:cNvPr>
          <p:cNvSpPr txBox="1"/>
          <p:nvPr/>
        </p:nvSpPr>
        <p:spPr>
          <a:xfrm>
            <a:off x="10243195" y="5819037"/>
            <a:ext cx="118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 dirty="0">
                <a:solidFill>
                  <a:srgbClr val="002060"/>
                </a:solidFill>
                <a:latin typeface="Caveat"/>
                <a:ea typeface="Caveat"/>
                <a:cs typeface="Caveat"/>
                <a:sym typeface="Caveat"/>
              </a:rPr>
              <a:t>Next Slide</a:t>
            </a:r>
            <a:endParaRPr sz="1867" dirty="0">
              <a:solidFill>
                <a:srgbClr val="00206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" name="bully final- 2021-10-13_ 10.39 PM">
            <a:hlinkClick r:id="" action="ppaction://media"/>
            <a:extLst>
              <a:ext uri="{FF2B5EF4-FFF2-40B4-BE49-F238E27FC236}">
                <a16:creationId xmlns:a16="http://schemas.microsoft.com/office/drawing/2014/main" id="{35EE5EF7-C081-46DA-881F-B9E01ADAD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y2mate.com - Progressive Relaxation_1080p.mp4">
            <a:hlinkClick r:id="" action="ppaction://media"/>
            <a:extLst>
              <a:ext uri="{FF2B5EF4-FFF2-40B4-BE49-F238E27FC236}">
                <a16:creationId xmlns:a16="http://schemas.microsoft.com/office/drawing/2014/main" id="{A47FE9A5-7C14-644B-8C4A-785CCE788C4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75321" y="4632937"/>
            <a:ext cx="1714500" cy="171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459013" y="391064"/>
            <a:ext cx="11274000" cy="4343128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Help! My Child is Being Bullied.</a:t>
            </a:r>
            <a:endParaRPr dirty="0"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2822600" y="3896883"/>
            <a:ext cx="6546800" cy="1674618"/>
          </a:xfrm>
          <a:prstGeom prst="rect">
            <a:avLst/>
          </a:prstGeom>
          <a:solidFill>
            <a:srgbClr val="3C78D8"/>
          </a:solidFill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5400" b="1" dirty="0">
                <a:latin typeface="Arial" panose="020B0604020202020204" pitchFamily="34" charset="0"/>
                <a:cs typeface="Arial" panose="020B0604020202020204" pitchFamily="34" charset="0"/>
              </a:rPr>
              <a:t>Part Three</a:t>
            </a:r>
            <a:endParaRPr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B61958F1-DC60-A913-E464-B5AE5B2893A6}"/>
              </a:ext>
            </a:extLst>
          </p:cNvPr>
          <p:cNvSpPr txBox="1">
            <a:spLocks/>
          </p:cNvSpPr>
          <p:nvPr/>
        </p:nvSpPr>
        <p:spPr>
          <a:xfrm>
            <a:off x="629324" y="1282200"/>
            <a:ext cx="10933351" cy="2146800"/>
          </a:xfrm>
          <a:prstGeom prst="rect">
            <a:avLst/>
          </a:prstGeom>
          <a:solidFill>
            <a:schemeClr val="accent4"/>
          </a:solidFill>
        </p:spPr>
        <p:txBody>
          <a:bodyPr spcFirstLastPara="1" vert="horz" wrap="square" lIns="91425" tIns="91425" rIns="91425" bIns="91425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Help! My Child is Being Bullied.</a:t>
            </a:r>
          </a:p>
        </p:txBody>
      </p:sp>
    </p:spTree>
    <p:extLst>
      <p:ext uri="{BB962C8B-B14F-4D97-AF65-F5344CB8AC3E}">
        <p14:creationId xmlns:p14="http://schemas.microsoft.com/office/powerpoint/2010/main" val="881470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/>
          <p:nvPr/>
        </p:nvSpPr>
        <p:spPr>
          <a:xfrm>
            <a:off x="1226066" y="3113167"/>
            <a:ext cx="700729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3200" dirty="0">
                <a:latin typeface="Playfair Display"/>
                <a:ea typeface="Playfair Display"/>
                <a:cs typeface="Playfair Display"/>
                <a:sym typeface="Playfair Display"/>
              </a:rPr>
              <a:t>Final Thoughts</a:t>
            </a:r>
          </a:p>
        </p:txBody>
      </p:sp>
      <p:sp>
        <p:nvSpPr>
          <p:cNvPr id="190" name="Google Shape;190;p25"/>
          <p:cNvSpPr/>
          <p:nvPr/>
        </p:nvSpPr>
        <p:spPr>
          <a:xfrm>
            <a:off x="9519997" y="5465191"/>
            <a:ext cx="2672000" cy="1372800"/>
          </a:xfrm>
          <a:prstGeom prst="rtTriangl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1" name="Google Shape;191;p25"/>
          <p:cNvSpPr/>
          <p:nvPr/>
        </p:nvSpPr>
        <p:spPr>
          <a:xfrm rot="5400000">
            <a:off x="10141200" y="-653800"/>
            <a:ext cx="1429600" cy="2672000"/>
          </a:xfrm>
          <a:prstGeom prst="rtTriangl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2" name="Google Shape;192;p25"/>
          <p:cNvSpPr/>
          <p:nvPr/>
        </p:nvSpPr>
        <p:spPr>
          <a:xfrm>
            <a:off x="0" y="-39999"/>
            <a:ext cx="9540000" cy="1432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3" name="Google Shape;193;p25"/>
          <p:cNvSpPr/>
          <p:nvPr/>
        </p:nvSpPr>
        <p:spPr>
          <a:xfrm>
            <a:off x="11" y="5465191"/>
            <a:ext cx="9540000" cy="1372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4" name="Google Shape;194;p25"/>
          <p:cNvSpPr/>
          <p:nvPr/>
        </p:nvSpPr>
        <p:spPr>
          <a:xfrm>
            <a:off x="0" y="1392800"/>
            <a:ext cx="1292800" cy="407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5" name="Google Shape;195;p25">
            <a:hlinkClick r:id="" action="ppaction://hlinkshowjump?jump=previousslide"/>
          </p:cNvPr>
          <p:cNvSpPr txBox="1"/>
          <p:nvPr/>
        </p:nvSpPr>
        <p:spPr>
          <a:xfrm>
            <a:off x="685000" y="5831401"/>
            <a:ext cx="776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Back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6" name="Google Shape;196;p25">
            <a:hlinkClick r:id="" action="ppaction://hlinkshowjump?jump=nextslide"/>
          </p:cNvPr>
          <p:cNvSpPr txBox="1"/>
          <p:nvPr/>
        </p:nvSpPr>
        <p:spPr>
          <a:xfrm>
            <a:off x="10243195" y="5819037"/>
            <a:ext cx="118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Next Slide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0301" y="1635734"/>
            <a:ext cx="2672000" cy="3590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109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7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solidFill>
                  <a:srgbClr val="002060"/>
                </a:solidFill>
              </a:rPr>
              <a:t>06		Building  your own resilience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756" name="Google Shape;756;p74"/>
          <p:cNvSpPr txBox="1">
            <a:spLocks noGrp="1"/>
          </p:cNvSpPr>
          <p:nvPr>
            <p:ph type="body" idx="1"/>
          </p:nvPr>
        </p:nvSpPr>
        <p:spPr>
          <a:xfrm>
            <a:off x="415600" y="1645433"/>
            <a:ext cx="11360800" cy="44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3200" b="1">
                <a:latin typeface="Caveat"/>
                <a:ea typeface="Caveat"/>
                <a:cs typeface="Caveat"/>
                <a:sym typeface="Caveat"/>
              </a:rPr>
              <a:t>Stage 7: Appreciate simple pleasures</a:t>
            </a:r>
            <a:endParaRPr sz="3200" b="1">
              <a:latin typeface="Caveat"/>
              <a:ea typeface="Caveat"/>
              <a:cs typeface="Caveat"/>
              <a:sym typeface="Caveat"/>
            </a:endParaRPr>
          </a:p>
          <a:p>
            <a:pPr indent="-431789">
              <a:spcBef>
                <a:spcPts val="1600"/>
              </a:spcBef>
              <a:buSzPts val="1500"/>
            </a:pPr>
            <a:r>
              <a:rPr lang="en" sz="2000"/>
              <a:t>Enjoy the good times in your life; don’t waste them worrying about the bad that might come.</a:t>
            </a:r>
            <a:endParaRPr sz="2000"/>
          </a:p>
          <a:p>
            <a:pPr indent="-431789">
              <a:buSzPts val="1500"/>
            </a:pPr>
            <a:r>
              <a:rPr lang="en" sz="2000"/>
              <a:t>When it is time to celebrate the successes, do so heartily.</a:t>
            </a:r>
            <a:endParaRPr sz="2000"/>
          </a:p>
          <a:p>
            <a:pPr indent="-431789">
              <a:buSzPts val="1500"/>
            </a:pPr>
            <a:r>
              <a:rPr lang="en" sz="2000"/>
              <a:t>Always recognise that everyday you have things to be grateful for.</a:t>
            </a:r>
            <a:endParaRPr sz="2000"/>
          </a:p>
          <a:p>
            <a:pPr indent="-431789">
              <a:buSzPts val="1500"/>
            </a:pPr>
            <a:r>
              <a:rPr lang="en" sz="2000"/>
              <a:t>Know that bad times or trouble are part of life; how you respond to them determines their impact. Expect them and always find a positive in them.</a:t>
            </a:r>
            <a:endParaRPr sz="2000"/>
          </a:p>
          <a:p>
            <a:pPr lvl="1" indent="-431789">
              <a:buSzPts val="1500"/>
            </a:pPr>
            <a:r>
              <a:rPr lang="en" sz="2000"/>
              <a:t>Example: Your job hours have been cut, but on the positive side: you still have a job.</a:t>
            </a:r>
            <a:endParaRPr sz="2000"/>
          </a:p>
          <a:p>
            <a:pPr marL="0" indent="0">
              <a:spcBef>
                <a:spcPts val="1600"/>
              </a:spcBef>
              <a:buNone/>
            </a:pPr>
            <a:endParaRPr sz="2000"/>
          </a:p>
          <a:p>
            <a:pPr marL="0" indent="0">
              <a:spcBef>
                <a:spcPts val="1600"/>
              </a:spcBef>
              <a:buNone/>
            </a:pPr>
            <a:endParaRPr sz="2000"/>
          </a:p>
          <a:p>
            <a:pPr marL="0" indent="0">
              <a:spcBef>
                <a:spcPts val="1600"/>
              </a:spcBef>
              <a:buNone/>
            </a:pPr>
            <a:endParaRPr sz="200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2000"/>
          </a:p>
        </p:txBody>
      </p:sp>
      <p:sp>
        <p:nvSpPr>
          <p:cNvPr id="757" name="Google Shape;757;p74">
            <a:hlinkClick r:id="" action="ppaction://hlinkshowjump?jump=nextslide"/>
          </p:cNvPr>
          <p:cNvSpPr txBox="1"/>
          <p:nvPr/>
        </p:nvSpPr>
        <p:spPr>
          <a:xfrm>
            <a:off x="10243195" y="5819037"/>
            <a:ext cx="118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Next Slide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58" name="Google Shape;758;p74">
            <a:hlinkClick r:id="" action="ppaction://hlinkshowjump?jump=previousslide"/>
          </p:cNvPr>
          <p:cNvSpPr txBox="1"/>
          <p:nvPr/>
        </p:nvSpPr>
        <p:spPr>
          <a:xfrm>
            <a:off x="685000" y="5831401"/>
            <a:ext cx="776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Back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" name="bully 62 - 2021-10-13_ 4.55 PM">
            <a:hlinkClick r:id="" action="ppaction://media"/>
            <a:extLst>
              <a:ext uri="{FF2B5EF4-FFF2-40B4-BE49-F238E27FC236}">
                <a16:creationId xmlns:a16="http://schemas.microsoft.com/office/drawing/2014/main" id="{F894639B-CED0-4AE9-96DF-D8D03B6AF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7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solidFill>
                  <a:srgbClr val="002060"/>
                </a:solidFill>
              </a:rPr>
              <a:t>06		PASS IT ON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772" name="Google Shape;772;p76"/>
          <p:cNvSpPr txBox="1">
            <a:spLocks noGrp="1"/>
          </p:cNvSpPr>
          <p:nvPr>
            <p:ph type="body" idx="1"/>
          </p:nvPr>
        </p:nvSpPr>
        <p:spPr>
          <a:xfrm>
            <a:off x="1187900" y="1645433"/>
            <a:ext cx="9795600" cy="44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b="1" dirty="0">
                <a:latin typeface="Caveat"/>
                <a:ea typeface="Caveat"/>
                <a:cs typeface="Caveat"/>
                <a:sym typeface="Caveat"/>
              </a:rPr>
              <a:t>Teach yourself and your child the three Rs to call upon once they have encountered an incident of bullying.</a:t>
            </a:r>
            <a:endParaRPr b="1" dirty="0">
              <a:latin typeface="Verdana"/>
              <a:ea typeface="Verdana"/>
              <a:cs typeface="Verdana"/>
              <a:sym typeface="Verdana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STAGE 1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: Relax -- Spend a few seconds to calm yourself.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STAGE 2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: Reflect -- Challenge what you believe.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STAGE 3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: Respond -- Cultivate realistic optimism and positivity: with planning effort and problem solving.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3" name="Google Shape;773;p76">
            <a:hlinkClick r:id="" action="ppaction://hlinkshowjump?jump=nextslide"/>
          </p:cNvPr>
          <p:cNvSpPr txBox="1"/>
          <p:nvPr/>
        </p:nvSpPr>
        <p:spPr>
          <a:xfrm>
            <a:off x="10243195" y="5819037"/>
            <a:ext cx="118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Next Slide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74" name="Google Shape;774;p76">
            <a:hlinkClick r:id="" action="ppaction://hlinkshowjump?jump=previousslide"/>
          </p:cNvPr>
          <p:cNvSpPr txBox="1"/>
          <p:nvPr/>
        </p:nvSpPr>
        <p:spPr>
          <a:xfrm>
            <a:off x="685000" y="5831401"/>
            <a:ext cx="776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Back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" name="bully 64- 2021-10-13_ 5.04 PM">
            <a:hlinkClick r:id="" action="ppaction://media"/>
            <a:extLst>
              <a:ext uri="{FF2B5EF4-FFF2-40B4-BE49-F238E27FC236}">
                <a16:creationId xmlns:a16="http://schemas.microsoft.com/office/drawing/2014/main" id="{83A57A80-307B-483E-AF0C-0A2F58300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78"/>
          <p:cNvSpPr/>
          <p:nvPr/>
        </p:nvSpPr>
        <p:spPr>
          <a:xfrm>
            <a:off x="2892599" y="668581"/>
            <a:ext cx="6406800" cy="9384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 b="1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Some Relaxation Techniques</a:t>
            </a:r>
            <a:endParaRPr sz="3200" b="1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787" name="Google Shape;787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9544" y="2459468"/>
            <a:ext cx="1517200" cy="15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55756" y="3978616"/>
            <a:ext cx="1517200" cy="15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78"/>
          <p:cNvSpPr/>
          <p:nvPr/>
        </p:nvSpPr>
        <p:spPr>
          <a:xfrm>
            <a:off x="363833" y="5495800"/>
            <a:ext cx="1782400" cy="93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>
                <a:solidFill>
                  <a:srgbClr val="0000FF"/>
                </a:solidFill>
              </a:rPr>
              <a:t>Count to 10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790" name="Google Shape;790;p78"/>
          <p:cNvSpPr/>
          <p:nvPr/>
        </p:nvSpPr>
        <p:spPr>
          <a:xfrm>
            <a:off x="2646933" y="3980033"/>
            <a:ext cx="1782400" cy="93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>
                <a:solidFill>
                  <a:srgbClr val="0000FF"/>
                </a:solidFill>
              </a:rPr>
              <a:t>Take deep breths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791" name="Google Shape;791;p78"/>
          <p:cNvSpPr/>
          <p:nvPr/>
        </p:nvSpPr>
        <p:spPr>
          <a:xfrm>
            <a:off x="5217333" y="3980033"/>
            <a:ext cx="1782400" cy="93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>
                <a:solidFill>
                  <a:srgbClr val="0000FF"/>
                </a:solidFill>
              </a:rPr>
              <a:t>Squeeze and Release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792" name="Google Shape;792;p78"/>
          <p:cNvSpPr/>
          <p:nvPr/>
        </p:nvSpPr>
        <p:spPr>
          <a:xfrm>
            <a:off x="7913800" y="3980033"/>
            <a:ext cx="1782400" cy="93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>
                <a:solidFill>
                  <a:srgbClr val="0000FF"/>
                </a:solidFill>
              </a:rPr>
              <a:t>Recall good memories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793" name="Google Shape;793;p78"/>
          <p:cNvSpPr/>
          <p:nvPr/>
        </p:nvSpPr>
        <p:spPr>
          <a:xfrm>
            <a:off x="10223167" y="5495800"/>
            <a:ext cx="1782400" cy="93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>
                <a:solidFill>
                  <a:srgbClr val="0000FF"/>
                </a:solidFill>
              </a:rPr>
              <a:t>Laugh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794" name="Google Shape;794;p78">
            <a:hlinkClick r:id="" action="ppaction://hlinkshowjump?jump=nextslide"/>
          </p:cNvPr>
          <p:cNvSpPr txBox="1"/>
          <p:nvPr/>
        </p:nvSpPr>
        <p:spPr>
          <a:xfrm>
            <a:off x="10223161" y="6053945"/>
            <a:ext cx="118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Next Slide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95" name="Google Shape;795;p78">
            <a:hlinkClick r:id="" action="ppaction://hlinkshowjump?jump=previousslide"/>
          </p:cNvPr>
          <p:cNvSpPr txBox="1"/>
          <p:nvPr/>
        </p:nvSpPr>
        <p:spPr>
          <a:xfrm>
            <a:off x="656973" y="6053934"/>
            <a:ext cx="776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Back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796" name="Google Shape;796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827" y="4069667"/>
            <a:ext cx="1782400" cy="133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2533" y="2630734"/>
            <a:ext cx="1517200" cy="129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78"/>
          <p:cNvPicPr preferRelativeResize="0"/>
          <p:nvPr/>
        </p:nvPicPr>
        <p:blipFill rotWithShape="1">
          <a:blip r:embed="rId9">
            <a:alphaModFix/>
          </a:blip>
          <a:srcRect b="36880"/>
          <a:stretch/>
        </p:blipFill>
        <p:spPr>
          <a:xfrm>
            <a:off x="7787734" y="2383067"/>
            <a:ext cx="1981767" cy="16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ully 65 - 2021-10-13_ 5.07 PM">
            <a:hlinkClick r:id="" action="ppaction://media"/>
            <a:extLst>
              <a:ext uri="{FF2B5EF4-FFF2-40B4-BE49-F238E27FC236}">
                <a16:creationId xmlns:a16="http://schemas.microsoft.com/office/drawing/2014/main" id="{26F47B7D-2F85-4301-A328-C9E40A21E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80"/>
          <p:cNvSpPr/>
          <p:nvPr/>
        </p:nvSpPr>
        <p:spPr>
          <a:xfrm>
            <a:off x="2892599" y="668581"/>
            <a:ext cx="6406800" cy="9384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 b="1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Techniques for Reflecting &amp; Challennging your Assumptions</a:t>
            </a:r>
            <a:endParaRPr sz="3200" b="1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11" name="Google Shape;811;p80"/>
          <p:cNvSpPr/>
          <p:nvPr/>
        </p:nvSpPr>
        <p:spPr>
          <a:xfrm>
            <a:off x="5933" y="5313267"/>
            <a:ext cx="2528800" cy="52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>
                <a:solidFill>
                  <a:srgbClr val="0000FF"/>
                </a:solidFill>
              </a:rPr>
              <a:t>Stop blaming yourself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812" name="Google Shape;812;p80"/>
          <p:cNvSpPr/>
          <p:nvPr/>
        </p:nvSpPr>
        <p:spPr>
          <a:xfrm>
            <a:off x="2646933" y="3980033"/>
            <a:ext cx="1782400" cy="93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>
                <a:solidFill>
                  <a:srgbClr val="0000FF"/>
                </a:solidFill>
              </a:rPr>
              <a:t>Stop blaming others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813" name="Google Shape;813;p80"/>
          <p:cNvSpPr/>
          <p:nvPr/>
        </p:nvSpPr>
        <p:spPr>
          <a:xfrm>
            <a:off x="5217333" y="3980033"/>
            <a:ext cx="1782400" cy="93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333">
                <a:solidFill>
                  <a:srgbClr val="0000FF"/>
                </a:solidFill>
              </a:rPr>
              <a:t>Stop generalizing and having unrealistic expectations.</a:t>
            </a:r>
            <a:endParaRPr sz="1333">
              <a:solidFill>
                <a:srgbClr val="0000FF"/>
              </a:solidFill>
            </a:endParaRPr>
          </a:p>
          <a:p>
            <a:pPr algn="ctr"/>
            <a:endParaRPr sz="1333">
              <a:solidFill>
                <a:srgbClr val="0000FF"/>
              </a:solidFill>
            </a:endParaRPr>
          </a:p>
        </p:txBody>
      </p:sp>
      <p:sp>
        <p:nvSpPr>
          <p:cNvPr id="814" name="Google Shape;814;p80"/>
          <p:cNvSpPr/>
          <p:nvPr/>
        </p:nvSpPr>
        <p:spPr>
          <a:xfrm>
            <a:off x="7913800" y="3980033"/>
            <a:ext cx="1782400" cy="93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solidFill>
                  <a:srgbClr val="0000FF"/>
                </a:solidFill>
              </a:rPr>
              <a:t>Stop making things seem worse than they are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815" name="Google Shape;815;p80"/>
          <p:cNvSpPr/>
          <p:nvPr/>
        </p:nvSpPr>
        <p:spPr>
          <a:xfrm>
            <a:off x="10223167" y="5495800"/>
            <a:ext cx="1782400" cy="649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solidFill>
                  <a:srgbClr val="0000FF"/>
                </a:solidFill>
              </a:rPr>
              <a:t>Consider: what else can I do?</a:t>
            </a:r>
            <a:endParaRPr sz="1600">
              <a:solidFill>
                <a:srgbClr val="0000FF"/>
              </a:solidFill>
            </a:endParaRPr>
          </a:p>
        </p:txBody>
      </p:sp>
      <p:pic>
        <p:nvPicPr>
          <p:cNvPr id="816" name="Google Shape;816;p80"/>
          <p:cNvPicPr preferRelativeResize="0"/>
          <p:nvPr/>
        </p:nvPicPr>
        <p:blipFill rotWithShape="1">
          <a:blip r:embed="rId5">
            <a:alphaModFix/>
          </a:blip>
          <a:srcRect r="12395"/>
          <a:stretch/>
        </p:blipFill>
        <p:spPr>
          <a:xfrm>
            <a:off x="672633" y="3978600"/>
            <a:ext cx="1195400" cy="133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6933" y="2030400"/>
            <a:ext cx="1782400" cy="19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7328" y="2326252"/>
            <a:ext cx="1782400" cy="165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13797" y="2553973"/>
            <a:ext cx="1782400" cy="119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10264" y="3819782"/>
            <a:ext cx="1195416" cy="1652333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80">
            <a:hlinkClick r:id="" action="ppaction://hlinkshowjump?jump=nextslide"/>
          </p:cNvPr>
          <p:cNvSpPr txBox="1"/>
          <p:nvPr/>
        </p:nvSpPr>
        <p:spPr>
          <a:xfrm>
            <a:off x="10223161" y="6145270"/>
            <a:ext cx="118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Next Slide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22" name="Google Shape;822;p80">
            <a:hlinkClick r:id="" action="ppaction://hlinkshowjump?jump=previousslide"/>
          </p:cNvPr>
          <p:cNvSpPr txBox="1"/>
          <p:nvPr/>
        </p:nvSpPr>
        <p:spPr>
          <a:xfrm>
            <a:off x="672631" y="6145268"/>
            <a:ext cx="776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Back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" name="bully 66 - 2021-10-13_ 5.09 PM">
            <a:hlinkClick r:id="" action="ppaction://media"/>
            <a:extLst>
              <a:ext uri="{FF2B5EF4-FFF2-40B4-BE49-F238E27FC236}">
                <a16:creationId xmlns:a16="http://schemas.microsoft.com/office/drawing/2014/main" id="{0880B075-2897-429B-B14A-30B5057B4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82"/>
          <p:cNvSpPr/>
          <p:nvPr/>
        </p:nvSpPr>
        <p:spPr>
          <a:xfrm>
            <a:off x="2892599" y="668581"/>
            <a:ext cx="6406800" cy="9384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 b="1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Techniques for Responding to an Incident</a:t>
            </a:r>
            <a:endParaRPr sz="3200" b="1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35" name="Google Shape;835;p82"/>
          <p:cNvSpPr/>
          <p:nvPr/>
        </p:nvSpPr>
        <p:spPr>
          <a:xfrm>
            <a:off x="359967" y="5196033"/>
            <a:ext cx="1782400" cy="93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solidFill>
                  <a:srgbClr val="0000FF"/>
                </a:solidFill>
              </a:rPr>
              <a:t>Control what you can: you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836" name="Google Shape;836;p82"/>
          <p:cNvSpPr/>
          <p:nvPr/>
        </p:nvSpPr>
        <p:spPr>
          <a:xfrm>
            <a:off x="1852767" y="3429000"/>
            <a:ext cx="1782400" cy="93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solidFill>
                  <a:srgbClr val="0000FF"/>
                </a:solidFill>
              </a:rPr>
              <a:t>Express your gratitude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837" name="Google Shape;837;p82"/>
          <p:cNvSpPr/>
          <p:nvPr/>
        </p:nvSpPr>
        <p:spPr>
          <a:xfrm>
            <a:off x="3883051" y="3429000"/>
            <a:ext cx="1782400" cy="93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solidFill>
                  <a:srgbClr val="0000FF"/>
                </a:solidFill>
              </a:rPr>
              <a:t>Celebrate your successes</a:t>
            </a:r>
            <a:endParaRPr sz="1600">
              <a:solidFill>
                <a:srgbClr val="0000FF"/>
              </a:solidFill>
            </a:endParaRPr>
          </a:p>
          <a:p>
            <a:pPr algn="ctr"/>
            <a:endParaRPr sz="1600">
              <a:solidFill>
                <a:srgbClr val="0000FF"/>
              </a:solidFill>
            </a:endParaRPr>
          </a:p>
        </p:txBody>
      </p:sp>
      <p:sp>
        <p:nvSpPr>
          <p:cNvPr id="838" name="Google Shape;838;p82"/>
          <p:cNvSpPr/>
          <p:nvPr/>
        </p:nvSpPr>
        <p:spPr>
          <a:xfrm>
            <a:off x="5913367" y="3429000"/>
            <a:ext cx="1782400" cy="93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solidFill>
                  <a:srgbClr val="0000FF"/>
                </a:solidFill>
              </a:rPr>
              <a:t>Reach out to others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839" name="Google Shape;839;p82"/>
          <p:cNvSpPr/>
          <p:nvPr/>
        </p:nvSpPr>
        <p:spPr>
          <a:xfrm>
            <a:off x="9974033" y="5001867"/>
            <a:ext cx="1688400" cy="93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solidFill>
                  <a:srgbClr val="0000FF"/>
                </a:solidFill>
              </a:rPr>
              <a:t>Take small steps </a:t>
            </a:r>
            <a:endParaRPr sz="1600">
              <a:solidFill>
                <a:srgbClr val="0000FF"/>
              </a:solidFill>
            </a:endParaRPr>
          </a:p>
        </p:txBody>
      </p:sp>
      <p:pic>
        <p:nvPicPr>
          <p:cNvPr id="841" name="Google Shape;841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6233" y="2165767"/>
            <a:ext cx="1195400" cy="125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5134" y="2165751"/>
            <a:ext cx="2274317" cy="9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73750" y="2165752"/>
            <a:ext cx="861663" cy="125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99664" y="2277677"/>
            <a:ext cx="1688531" cy="714567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82"/>
          <p:cNvSpPr/>
          <p:nvPr/>
        </p:nvSpPr>
        <p:spPr>
          <a:xfrm>
            <a:off x="7699667" y="3177317"/>
            <a:ext cx="1782400" cy="93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solidFill>
                  <a:srgbClr val="0000FF"/>
                </a:solidFill>
              </a:rPr>
              <a:t>Find strength in </a:t>
            </a:r>
            <a:r>
              <a:rPr lang="en-GB" sz="1600">
                <a:solidFill>
                  <a:srgbClr val="0000FF"/>
                </a:solidFill>
              </a:rPr>
              <a:t>yoursel</a:t>
            </a:r>
            <a:r>
              <a:rPr lang="en" sz="1600">
                <a:solidFill>
                  <a:srgbClr val="0000FF"/>
                </a:solidFill>
              </a:rPr>
              <a:t>f and others</a:t>
            </a:r>
            <a:endParaRPr sz="1600">
              <a:solidFill>
                <a:srgbClr val="0000FF"/>
              </a:solidFill>
            </a:endParaRPr>
          </a:p>
        </p:txBody>
      </p:sp>
      <p:pic>
        <p:nvPicPr>
          <p:cNvPr id="846" name="Google Shape;846;p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852456" y="2156340"/>
            <a:ext cx="1195400" cy="957272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82"/>
          <p:cNvSpPr/>
          <p:nvPr/>
        </p:nvSpPr>
        <p:spPr>
          <a:xfrm>
            <a:off x="9696200" y="3113600"/>
            <a:ext cx="1782400" cy="93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solidFill>
                  <a:srgbClr val="0000FF"/>
                </a:solidFill>
              </a:rPr>
              <a:t>Learn from mistakes</a:t>
            </a:r>
            <a:endParaRPr sz="1600">
              <a:solidFill>
                <a:srgbClr val="0000FF"/>
              </a:solidFill>
            </a:endParaRPr>
          </a:p>
        </p:txBody>
      </p:sp>
      <p:pic>
        <p:nvPicPr>
          <p:cNvPr id="848" name="Google Shape;848;p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73967" y="4351756"/>
            <a:ext cx="1688533" cy="844267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82">
            <a:hlinkClick r:id="" action="ppaction://hlinkshowjump?jump=nextslide"/>
          </p:cNvPr>
          <p:cNvSpPr txBox="1"/>
          <p:nvPr/>
        </p:nvSpPr>
        <p:spPr>
          <a:xfrm>
            <a:off x="10225828" y="5940270"/>
            <a:ext cx="118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Next Slide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50" name="Google Shape;850;p82">
            <a:hlinkClick r:id="" action="ppaction://hlinkshowjump?jump=previousslide"/>
          </p:cNvPr>
          <p:cNvSpPr txBox="1"/>
          <p:nvPr/>
        </p:nvSpPr>
        <p:spPr>
          <a:xfrm>
            <a:off x="863167" y="5940268"/>
            <a:ext cx="776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Back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" name="bully 67 - 2021-10-13_ 5.12 PM">
            <a:hlinkClick r:id="" action="ppaction://media"/>
            <a:extLst>
              <a:ext uri="{FF2B5EF4-FFF2-40B4-BE49-F238E27FC236}">
                <a16:creationId xmlns:a16="http://schemas.microsoft.com/office/drawing/2014/main" id="{9A77EC5E-D9B7-48A0-9A34-4C29B6F52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501F65-9870-F14C-89DE-82168B4F89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757" y="4154618"/>
            <a:ext cx="1150724" cy="1150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83"/>
          <p:cNvSpPr txBox="1"/>
          <p:nvPr/>
        </p:nvSpPr>
        <p:spPr>
          <a:xfrm>
            <a:off x="1226077" y="2866229"/>
            <a:ext cx="9753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56" name="Google Shape;856;p83">
            <a:hlinkClick r:id="" action="ppaction://hlinkshowjump?jump=nextslide"/>
          </p:cNvPr>
          <p:cNvSpPr txBox="1"/>
          <p:nvPr/>
        </p:nvSpPr>
        <p:spPr>
          <a:xfrm>
            <a:off x="10247095" y="6091837"/>
            <a:ext cx="118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Next Slide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57" name="Google Shape;857;p83">
            <a:hlinkClick r:id="" action="ppaction://hlinkshowjump?jump=previousslide"/>
          </p:cNvPr>
          <p:cNvSpPr txBox="1"/>
          <p:nvPr/>
        </p:nvSpPr>
        <p:spPr>
          <a:xfrm>
            <a:off x="672631" y="6091834"/>
            <a:ext cx="776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Back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58" name="Google Shape;858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3268168" cy="1936233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83"/>
          <p:cNvSpPr/>
          <p:nvPr/>
        </p:nvSpPr>
        <p:spPr>
          <a:xfrm>
            <a:off x="-33" y="1936233"/>
            <a:ext cx="12192000" cy="4921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  <a:p>
            <a:endParaRPr sz="2400" b="1" dirty="0"/>
          </a:p>
          <a:p>
            <a:endParaRPr sz="2400" b="1" dirty="0"/>
          </a:p>
          <a:p>
            <a:r>
              <a:rPr lang="en" sz="2400" b="1" u="sng" dirty="0"/>
              <a:t>Instruction</a:t>
            </a:r>
            <a:r>
              <a:rPr lang="en" sz="2400" b="1" dirty="0"/>
              <a:t>: Which of the 3 Rs should  be practised in each of the scenarios below.</a:t>
            </a:r>
            <a:endParaRPr sz="2400" b="1" dirty="0"/>
          </a:p>
          <a:p>
            <a:endParaRPr sz="2400" dirty="0"/>
          </a:p>
          <a:p>
            <a:r>
              <a:rPr lang="en" sz="2400" b="1" dirty="0">
                <a:solidFill>
                  <a:srgbClr val="FFFFFF"/>
                </a:solidFill>
              </a:rPr>
              <a:t>reflect		respond		relax		</a:t>
            </a:r>
            <a:endParaRPr sz="2400" b="1" dirty="0">
              <a:solidFill>
                <a:srgbClr val="FFFFFF"/>
              </a:solidFill>
            </a:endParaRPr>
          </a:p>
          <a:p>
            <a:r>
              <a:rPr lang="en" sz="1600" dirty="0"/>
              <a:t>		</a:t>
            </a:r>
            <a:endParaRPr sz="1600" dirty="0"/>
          </a:p>
          <a:p>
            <a:pPr marL="609585" indent="-406390">
              <a:buSzPts val="1200"/>
              <a:buAutoNum type="arabicPeriod"/>
            </a:pPr>
            <a:r>
              <a:rPr lang="en" sz="1600" dirty="0"/>
              <a:t>I was having a horrible day and I started to imagine even worse scenarios. I need to _________.</a:t>
            </a:r>
            <a:endParaRPr sz="1600" dirty="0"/>
          </a:p>
          <a:p>
            <a:pPr marL="609585" indent="-406390">
              <a:buSzPts val="1200"/>
              <a:buAutoNum type="arabicPeriod"/>
            </a:pPr>
            <a:r>
              <a:rPr lang="en" sz="1600" dirty="0"/>
              <a:t>I began hyperventilating as the bully that tortured me the previous week approached. I need to ________.</a:t>
            </a:r>
            <a:endParaRPr sz="1600" dirty="0"/>
          </a:p>
          <a:p>
            <a:pPr marL="609585" indent="-406390">
              <a:buSzPts val="1200"/>
              <a:buAutoNum type="arabicPeriod"/>
            </a:pPr>
            <a:r>
              <a:rPr lang="en" sz="1600" dirty="0"/>
              <a:t>This morning, I was able to tell the boy that bullied me that he is a mean person.  Those were the first words I had ever spoken to the bully in my defence. I displayed this R _________.</a:t>
            </a:r>
            <a:endParaRPr sz="1600" dirty="0"/>
          </a:p>
          <a:p>
            <a:pPr marL="609585" indent="-406390">
              <a:buSzPts val="1200"/>
              <a:buAutoNum type="arabicPeriod"/>
            </a:pPr>
            <a:r>
              <a:rPr lang="en" sz="1600" dirty="0"/>
              <a:t>The first time I was approached by a known bully, I started sweating and my heart was pounding. The next time another bully approached, I stood my ground. I displayed this R _______.</a:t>
            </a:r>
            <a:endParaRPr sz="1600" dirty="0"/>
          </a:p>
          <a:p>
            <a:endParaRPr sz="1600" b="1" dirty="0"/>
          </a:p>
          <a:p>
            <a:r>
              <a:rPr lang="en" sz="1600" b="1" dirty="0"/>
              <a:t>Answer Key</a:t>
            </a:r>
            <a:endParaRPr sz="1600" b="1" dirty="0"/>
          </a:p>
          <a:p>
            <a:pPr marL="609585" indent="-423323">
              <a:buSzPts val="1400"/>
              <a:buAutoNum type="arabicParenBoth"/>
            </a:pPr>
            <a:r>
              <a:rPr lang="en" sz="1600" b="1" dirty="0"/>
              <a:t>reflect 	(2) relax	(3) respond	(4) respond </a:t>
            </a:r>
            <a:r>
              <a:rPr lang="en" sz="2400" b="1" dirty="0"/>
              <a:t>	</a:t>
            </a:r>
            <a:endParaRPr sz="2400" dirty="0"/>
          </a:p>
          <a:p>
            <a:endParaRPr sz="2400" dirty="0"/>
          </a:p>
          <a:p>
            <a:endParaRPr sz="2400" dirty="0"/>
          </a:p>
          <a:p>
            <a:pPr marL="609585"/>
            <a:endParaRPr sz="2400" dirty="0"/>
          </a:p>
        </p:txBody>
      </p:sp>
      <p:sp>
        <p:nvSpPr>
          <p:cNvPr id="860" name="Google Shape;860;p83">
            <a:hlinkClick r:id="" action="ppaction://hlinkshowjump?jump=nextslide"/>
          </p:cNvPr>
          <p:cNvSpPr txBox="1"/>
          <p:nvPr/>
        </p:nvSpPr>
        <p:spPr>
          <a:xfrm>
            <a:off x="10247095" y="6091837"/>
            <a:ext cx="118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Next Slide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61" name="Google Shape;861;p83">
            <a:hlinkClick r:id="" action="ppaction://hlinkshowjump?jump=previousslide"/>
          </p:cNvPr>
          <p:cNvSpPr txBox="1"/>
          <p:nvPr/>
        </p:nvSpPr>
        <p:spPr>
          <a:xfrm>
            <a:off x="765133" y="6091868"/>
            <a:ext cx="776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Back</a:t>
            </a:r>
            <a:endParaRPr sz="1867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" name="bully 68 - 2021-10-13_ 5.20 PM">
            <a:hlinkClick r:id="" action="ppaction://media"/>
            <a:extLst>
              <a:ext uri="{FF2B5EF4-FFF2-40B4-BE49-F238E27FC236}">
                <a16:creationId xmlns:a16="http://schemas.microsoft.com/office/drawing/2014/main" id="{5A5785C3-21F4-4B2F-9518-705647F5E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964</Words>
  <Application>Microsoft Office PowerPoint</Application>
  <PresentationFormat>Widescreen</PresentationFormat>
  <Paragraphs>124</Paragraphs>
  <Slides>15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Caveat</vt:lpstr>
      <vt:lpstr>Playfair Display</vt:lpstr>
      <vt:lpstr>Roboto</vt:lpstr>
      <vt:lpstr>Verdana</vt:lpstr>
      <vt:lpstr>Office Theme</vt:lpstr>
      <vt:lpstr>PowerPoint Presentation</vt:lpstr>
      <vt:lpstr>Help! My Child is Being Bullied.</vt:lpstr>
      <vt:lpstr>PowerPoint Presentation</vt:lpstr>
      <vt:lpstr>06  Building  your own resilience</vt:lpstr>
      <vt:lpstr>06  PASS IT 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Dorothy Law Nolte “Children Live What They Learn”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Austin</dc:creator>
  <cp:lastModifiedBy>Sara Austin</cp:lastModifiedBy>
  <cp:revision>1</cp:revision>
  <dcterms:created xsi:type="dcterms:W3CDTF">2023-05-19T15:26:19Z</dcterms:created>
  <dcterms:modified xsi:type="dcterms:W3CDTF">2023-05-19T15:26:48Z</dcterms:modified>
</cp:coreProperties>
</file>